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71" r:id="rId2"/>
    <p:sldId id="258" r:id="rId3"/>
    <p:sldId id="259" r:id="rId4"/>
    <p:sldId id="260" r:id="rId5"/>
    <p:sldId id="261" r:id="rId6"/>
    <p:sldId id="263" r:id="rId7"/>
    <p:sldId id="264" r:id="rId8"/>
    <p:sldId id="265" r:id="rId9"/>
    <p:sldId id="266" r:id="rId10"/>
    <p:sldId id="267" r:id="rId11"/>
    <p:sldId id="268" r:id="rId12"/>
    <p:sldId id="269" r:id="rId13"/>
    <p:sldId id="270" r:id="rId14"/>
    <p:sldId id="256" r:id="rId1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7" autoAdjust="0"/>
    <p:restoredTop sz="94660"/>
  </p:normalViewPr>
  <p:slideViewPr>
    <p:cSldViewPr showGuides="1">
      <p:cViewPr varScale="1">
        <p:scale>
          <a:sx n="86" d="100"/>
          <a:sy n="86" d="100"/>
        </p:scale>
        <p:origin x="1627" y="72"/>
      </p:cViewPr>
      <p:guideLst>
        <p:guide orient="horz" pos="2160"/>
        <p:guide pos="2880"/>
      </p:guideLst>
    </p:cSldViewPr>
  </p:slideViewPr>
  <p:notesTextViewPr>
    <p:cViewPr>
      <p:scale>
        <a:sx n="100" d="100"/>
        <a:sy n="100" d="100"/>
      </p:scale>
      <p:origin x="0" y="0"/>
    </p:cViewPr>
  </p:notesTextViewPr>
  <p:notesViewPr>
    <p:cSldViewPr showGuides="1">
      <p:cViewPr varScale="1">
        <p:scale>
          <a:sx n="73" d="100"/>
          <a:sy n="73" d="100"/>
        </p:scale>
        <p:origin x="-154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ru-RU"/>
          </a:p>
        </p:txBody>
      </p:sp>
      <p:sp>
        <p:nvSpPr>
          <p:cNvPr id="696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ru-RU"/>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96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Click to edit Master text styles</a:t>
            </a:r>
          </a:p>
          <a:p>
            <a:pPr lvl="1"/>
            <a:r>
              <a:rPr lang="ru-RU"/>
              <a:t>Second level</a:t>
            </a:r>
          </a:p>
          <a:p>
            <a:pPr lvl="2"/>
            <a:r>
              <a:rPr lang="ru-RU"/>
              <a:t>Third level</a:t>
            </a:r>
          </a:p>
          <a:p>
            <a:pPr lvl="3"/>
            <a:r>
              <a:rPr lang="ru-RU"/>
              <a:t>Fourth level</a:t>
            </a:r>
          </a:p>
          <a:p>
            <a:pPr lvl="4"/>
            <a:r>
              <a:rPr lang="ru-RU"/>
              <a:t>Fifth level</a:t>
            </a:r>
          </a:p>
        </p:txBody>
      </p:sp>
      <p:sp>
        <p:nvSpPr>
          <p:cNvPr id="696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ru-RU"/>
          </a:p>
        </p:txBody>
      </p:sp>
      <p:sp>
        <p:nvSpPr>
          <p:cNvPr id="696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D3E4FFB-14EA-4D9E-9057-0B2EFC347461}" type="slidenum">
              <a:rPr lang="ru-RU"/>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411413" y="549275"/>
            <a:ext cx="4105275" cy="893763"/>
          </a:xfrm>
          <a:effectLst>
            <a:outerShdw dist="17961" dir="2700000" algn="ctr" rotWithShape="0">
              <a:schemeClr val="bg2"/>
            </a:outerShdw>
          </a:effectLst>
        </p:spPr>
        <p:txBody>
          <a:bodyPr/>
          <a:lstStyle>
            <a:lvl1pPr>
              <a:defRPr sz="2000"/>
            </a:lvl1pPr>
          </a:lstStyle>
          <a:p>
            <a:r>
              <a:rPr lang="en-US"/>
              <a:t>Click to edit Master title style</a:t>
            </a:r>
            <a:endParaRPr lang="ru-RU"/>
          </a:p>
        </p:txBody>
      </p:sp>
      <p:sp>
        <p:nvSpPr>
          <p:cNvPr id="5123" name="Rectangle 3"/>
          <p:cNvSpPr>
            <a:spLocks noGrp="1" noChangeArrowheads="1"/>
          </p:cNvSpPr>
          <p:nvPr>
            <p:ph type="subTitle" idx="1"/>
          </p:nvPr>
        </p:nvSpPr>
        <p:spPr>
          <a:xfrm>
            <a:off x="2411413" y="1341438"/>
            <a:ext cx="4397375" cy="503237"/>
          </a:xfrm>
          <a:effectLst>
            <a:outerShdw dist="17961" dir="2700000" algn="ctr" rotWithShape="0">
              <a:schemeClr val="bg2"/>
            </a:outerShdw>
          </a:effectLst>
        </p:spPr>
        <p:txBody>
          <a:bodyPr/>
          <a:lstStyle>
            <a:lvl1pPr marL="0" indent="0">
              <a:buFontTx/>
              <a:buNone/>
              <a:defRPr sz="2000" b="1"/>
            </a:lvl1pPr>
          </a:lstStyle>
          <a:p>
            <a:r>
              <a:rPr lang="en-US"/>
              <a:t>Click to edit Master subtitle style</a:t>
            </a: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403350" y="765175"/>
            <a:ext cx="3667125" cy="5545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22875" y="765175"/>
            <a:ext cx="3668713" cy="5545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19925" y="115888"/>
            <a:ext cx="1871663" cy="61944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03350" y="115888"/>
            <a:ext cx="5464175" cy="61944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476375" y="115888"/>
            <a:ext cx="7343775" cy="508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ru-RU"/>
          </a:p>
        </p:txBody>
      </p:sp>
      <p:sp>
        <p:nvSpPr>
          <p:cNvPr id="1027" name="Rectangle 3"/>
          <p:cNvSpPr>
            <a:spLocks noGrp="1" noChangeArrowheads="1"/>
          </p:cNvSpPr>
          <p:nvPr>
            <p:ph type="body" idx="1"/>
          </p:nvPr>
        </p:nvSpPr>
        <p:spPr bwMode="auto">
          <a:xfrm>
            <a:off x="1403350" y="765175"/>
            <a:ext cx="7488238" cy="554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har char="•"/>
        <a:defRPr sz="2800">
          <a:solidFill>
            <a:schemeClr val="bg1"/>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bg1"/>
          </a:solidFill>
          <a:latin typeface="+mn-lt"/>
        </a:defRPr>
      </a:lvl2pPr>
      <a:lvl3pPr marL="1143000" indent="-228600" algn="l" rtl="0" eaLnBrk="1" fontAlgn="base" hangingPunct="1">
        <a:spcBef>
          <a:spcPct val="20000"/>
        </a:spcBef>
        <a:spcAft>
          <a:spcPct val="0"/>
        </a:spcAft>
        <a:buChar char="•"/>
        <a:defRPr sz="2400">
          <a:solidFill>
            <a:schemeClr val="bg1"/>
          </a:solidFill>
          <a:latin typeface="+mn-lt"/>
        </a:defRPr>
      </a:lvl3pPr>
      <a:lvl4pPr marL="1600200" indent="-228600" algn="l" rtl="0" eaLnBrk="1" fontAlgn="base" hangingPunct="1">
        <a:spcBef>
          <a:spcPct val="20000"/>
        </a:spcBef>
        <a:spcAft>
          <a:spcPct val="0"/>
        </a:spcAft>
        <a:buChar char="–"/>
        <a:defRPr sz="2000">
          <a:solidFill>
            <a:schemeClr val="bg1"/>
          </a:solidFill>
          <a:latin typeface="+mn-lt"/>
        </a:defRPr>
      </a:lvl4pPr>
      <a:lvl5pPr marL="2057400" indent="-228600" algn="l" rtl="0" eaLnBrk="1" fontAlgn="base" hangingPunct="1">
        <a:spcBef>
          <a:spcPct val="20000"/>
        </a:spcBef>
        <a:spcAft>
          <a:spcPct val="0"/>
        </a:spcAft>
        <a:buChar char="»"/>
        <a:defRPr sz="2000">
          <a:solidFill>
            <a:schemeClr val="bg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2781300" y="1676400"/>
            <a:ext cx="3600450" cy="649288"/>
          </a:xfrm>
          <a:noFill/>
        </p:spPr>
        <p:txBody>
          <a:bodyPr/>
          <a:lstStyle/>
          <a:p>
            <a:pPr algn="ctr"/>
            <a:r>
              <a:rPr lang="en-US" sz="4400" u="sng" dirty="0">
                <a:solidFill>
                  <a:srgbClr val="00B0F0"/>
                </a:solidFill>
                <a:latin typeface="Rockwell Condensed" pitchFamily="18" charset="0"/>
              </a:rPr>
              <a:t>The Ten Ideals</a:t>
            </a:r>
            <a:endParaRPr lang="uk-UA" sz="4400" u="sng" dirty="0">
              <a:solidFill>
                <a:srgbClr val="00B0F0"/>
              </a:solidFill>
            </a:endParaRPr>
          </a:p>
        </p:txBody>
      </p:sp>
      <p:sp>
        <p:nvSpPr>
          <p:cNvPr id="34819" name="Rectangle 3"/>
          <p:cNvSpPr>
            <a:spLocks noGrp="1" noChangeArrowheads="1"/>
          </p:cNvSpPr>
          <p:nvPr>
            <p:ph type="subTitle" idx="1"/>
          </p:nvPr>
        </p:nvSpPr>
        <p:spPr>
          <a:xfrm>
            <a:off x="76200" y="152400"/>
            <a:ext cx="6400800" cy="762000"/>
          </a:xfrm>
        </p:spPr>
        <p:txBody>
          <a:bodyPr/>
          <a:lstStyle/>
          <a:p>
            <a:pPr algn="ctr"/>
            <a:r>
              <a:rPr lang="en-US" sz="3600" i="1" dirty="0">
                <a:solidFill>
                  <a:srgbClr val="FFC000"/>
                </a:solidFill>
                <a:latin typeface="Times New Roman" pitchFamily="18" charset="0"/>
                <a:cs typeface="Times New Roman" pitchFamily="18" charset="0"/>
              </a:rPr>
              <a:t>Sons of The American Legion</a:t>
            </a:r>
            <a:endParaRPr lang="uk-UA" sz="3600" i="1" dirty="0">
              <a:solidFill>
                <a:srgbClr val="FFC000"/>
              </a:solidFill>
              <a:latin typeface="Times New Roman" pitchFamily="18" charset="0"/>
              <a:cs typeface="Times New Roman" pitchFamily="18" charset="0"/>
            </a:endParaRPr>
          </a:p>
        </p:txBody>
      </p:sp>
      <p:pic>
        <p:nvPicPr>
          <p:cNvPr id="4" name="Picture 6" descr="http://www.sal.legion.org/images/salcolor.gif"/>
          <p:cNvPicPr>
            <a:picLocks noChangeAspect="1" noChangeArrowheads="1"/>
          </p:cNvPicPr>
          <p:nvPr/>
        </p:nvPicPr>
        <p:blipFill>
          <a:blip r:embed="rId2" cstate="print"/>
          <a:srcRect/>
          <a:stretch>
            <a:fillRect/>
          </a:stretch>
        </p:blipFill>
        <p:spPr bwMode="auto">
          <a:xfrm>
            <a:off x="7186612" y="304799"/>
            <a:ext cx="1652588" cy="2057401"/>
          </a:xfrm>
          <a:prstGeom prst="rect">
            <a:avLst/>
          </a:prstGeom>
          <a:noFill/>
          <a:ln w="9525">
            <a:noFill/>
            <a:miter lim="800000"/>
            <a:headEnd/>
            <a:tailEnd/>
          </a:ln>
        </p:spPr>
      </p:pic>
      <p:pic>
        <p:nvPicPr>
          <p:cNvPr id="5" name="Picture 4" descr="517010.jpg"/>
          <p:cNvPicPr>
            <a:picLocks noChangeAspect="1"/>
          </p:cNvPicPr>
          <p:nvPr/>
        </p:nvPicPr>
        <p:blipFill>
          <a:blip r:embed="rId3" cstate="print">
            <a:clrChange>
              <a:clrFrom>
                <a:srgbClr val="FFFFFF"/>
              </a:clrFrom>
              <a:clrTo>
                <a:srgbClr val="FFFFFF">
                  <a:alpha val="0"/>
                </a:srgbClr>
              </a:clrTo>
            </a:clrChange>
          </a:blip>
          <a:srcRect l="18913" t="64444" r="16841"/>
          <a:stretch>
            <a:fillRect/>
          </a:stretch>
        </p:blipFill>
        <p:spPr>
          <a:xfrm>
            <a:off x="3951684" y="2286000"/>
            <a:ext cx="1240631" cy="12806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851025" y="19050"/>
            <a:ext cx="7197725" cy="723900"/>
          </a:xfrm>
        </p:spPr>
        <p:txBody>
          <a:bodyPr/>
          <a:lstStyle/>
          <a:p>
            <a:pPr algn="ctr"/>
            <a:r>
              <a:rPr lang="en-US" sz="4000" u="sng" dirty="0">
                <a:solidFill>
                  <a:srgbClr val="0000CC"/>
                </a:solidFill>
                <a:latin typeface="Rockwell Condensed" pitchFamily="18" charset="0"/>
              </a:rPr>
              <a:t>The Ten Ideals</a:t>
            </a:r>
          </a:p>
        </p:txBody>
      </p:sp>
      <p:sp>
        <p:nvSpPr>
          <p:cNvPr id="114691" name="Rectangle 3"/>
          <p:cNvSpPr>
            <a:spLocks noGrp="1" noChangeArrowheads="1"/>
          </p:cNvSpPr>
          <p:nvPr>
            <p:ph type="body" idx="1"/>
          </p:nvPr>
        </p:nvSpPr>
        <p:spPr>
          <a:xfrm>
            <a:off x="2419350" y="838200"/>
            <a:ext cx="4264025" cy="5867400"/>
          </a:xfrm>
        </p:spPr>
        <p:txBody>
          <a:bodyPr/>
          <a:lstStyle/>
          <a:p>
            <a:r>
              <a:rPr lang="en-US" sz="3200" b="1" i="1" dirty="0">
                <a:solidFill>
                  <a:schemeClr val="tx2"/>
                </a:solidFill>
                <a:latin typeface="Bodoni MT Condensed" pitchFamily="18" charset="0"/>
              </a:rPr>
              <a:t>Patriotism</a:t>
            </a:r>
          </a:p>
          <a:p>
            <a:r>
              <a:rPr lang="en-US" sz="3200" b="1" i="1" dirty="0">
                <a:solidFill>
                  <a:schemeClr val="tx2"/>
                </a:solidFill>
                <a:latin typeface="Bodoni MT Condensed" pitchFamily="18" charset="0"/>
              </a:rPr>
              <a:t>Health</a:t>
            </a:r>
          </a:p>
          <a:p>
            <a:r>
              <a:rPr lang="en-US" sz="3200" b="1" i="1" dirty="0">
                <a:solidFill>
                  <a:schemeClr val="tx2"/>
                </a:solidFill>
                <a:latin typeface="Bodoni MT Condensed" pitchFamily="18" charset="0"/>
              </a:rPr>
              <a:t>Knowledge</a:t>
            </a:r>
          </a:p>
          <a:p>
            <a:r>
              <a:rPr lang="en-US" sz="3200" b="1" i="1" dirty="0">
                <a:solidFill>
                  <a:schemeClr val="tx2"/>
                </a:solidFill>
                <a:latin typeface="Bodoni MT Condensed" pitchFamily="18" charset="0"/>
              </a:rPr>
              <a:t>Training</a:t>
            </a:r>
          </a:p>
          <a:p>
            <a:r>
              <a:rPr lang="en-US" sz="3200" b="1" i="1" dirty="0">
                <a:solidFill>
                  <a:schemeClr val="tx2"/>
                </a:solidFill>
                <a:latin typeface="Bodoni MT Condensed" pitchFamily="18" charset="0"/>
              </a:rPr>
              <a:t>Honor</a:t>
            </a:r>
          </a:p>
          <a:p>
            <a:r>
              <a:rPr lang="en-US" sz="3200" b="1" i="1" dirty="0">
                <a:solidFill>
                  <a:schemeClr val="tx2"/>
                </a:solidFill>
                <a:latin typeface="Bodoni MT Condensed" pitchFamily="18" charset="0"/>
              </a:rPr>
              <a:t>Faith</a:t>
            </a:r>
          </a:p>
          <a:p>
            <a:r>
              <a:rPr lang="en-US" sz="3200" b="1" i="1" dirty="0">
                <a:solidFill>
                  <a:schemeClr val="tx2"/>
                </a:solidFill>
                <a:latin typeface="Bodoni MT Condensed" pitchFamily="18" charset="0"/>
              </a:rPr>
              <a:t>Helpfulness</a:t>
            </a:r>
          </a:p>
          <a:p>
            <a:r>
              <a:rPr lang="en-US" sz="3200" b="1" i="1" dirty="0">
                <a:solidFill>
                  <a:schemeClr val="tx2"/>
                </a:solidFill>
                <a:latin typeface="Bodoni MT Condensed" pitchFamily="18" charset="0"/>
              </a:rPr>
              <a:t>Courtesy</a:t>
            </a:r>
          </a:p>
          <a:p>
            <a:r>
              <a:rPr lang="en-US" sz="3200" b="1" i="1" dirty="0">
                <a:solidFill>
                  <a:schemeClr val="tx2"/>
                </a:solidFill>
                <a:latin typeface="Bodoni MT Condensed" pitchFamily="18" charset="0"/>
              </a:rPr>
              <a:t>Reverence</a:t>
            </a:r>
          </a:p>
          <a:p>
            <a:r>
              <a:rPr lang="en-US" sz="3200" b="1" i="1" dirty="0">
                <a:solidFill>
                  <a:schemeClr val="tx2"/>
                </a:solidFill>
                <a:latin typeface="Bodoni MT Condensed" pitchFamily="18" charset="0"/>
              </a:rPr>
              <a:t>Comradeship</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pic>
        <p:nvPicPr>
          <p:cNvPr id="6" name="Picture 5" descr="517010.jpg"/>
          <p:cNvPicPr>
            <a:picLocks noChangeAspect="1"/>
          </p:cNvPicPr>
          <p:nvPr/>
        </p:nvPicPr>
        <p:blipFill>
          <a:blip r:embed="rId4" cstate="print"/>
          <a:stretch>
            <a:fillRect/>
          </a:stretch>
        </p:blipFill>
        <p:spPr>
          <a:xfrm>
            <a:off x="5867400" y="1447800"/>
            <a:ext cx="2390631" cy="445901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Patriotism</a:t>
            </a:r>
          </a:p>
        </p:txBody>
      </p:sp>
      <p:sp>
        <p:nvSpPr>
          <p:cNvPr id="114691" name="Rectangle 3"/>
          <p:cNvSpPr>
            <a:spLocks noGrp="1" noChangeArrowheads="1"/>
          </p:cNvSpPr>
          <p:nvPr>
            <p:ph type="body" idx="1"/>
          </p:nvPr>
        </p:nvSpPr>
        <p:spPr>
          <a:xfrm>
            <a:off x="2133600" y="1143000"/>
            <a:ext cx="6705600" cy="4514850"/>
          </a:xfrm>
        </p:spPr>
        <p:txBody>
          <a:bodyPr/>
          <a:lstStyle/>
          <a:p>
            <a:pPr>
              <a:buFont typeface="Wingdings" pitchFamily="2" charset="2"/>
              <a:buChar char="Ø"/>
            </a:pPr>
            <a:r>
              <a:rPr lang="en-US" sz="3200" b="1" i="1" dirty="0">
                <a:solidFill>
                  <a:schemeClr val="tx2"/>
                </a:solidFill>
                <a:latin typeface="Cambria" pitchFamily="18" charset="0"/>
              </a:rPr>
              <a:t>Patriotism</a:t>
            </a:r>
            <a:r>
              <a:rPr lang="en-US" sz="3200" dirty="0">
                <a:solidFill>
                  <a:schemeClr val="tx2"/>
                </a:solidFill>
                <a:latin typeface="Cambria" pitchFamily="18" charset="0"/>
              </a:rPr>
              <a:t> </a:t>
            </a:r>
            <a:r>
              <a:rPr lang="en-US" dirty="0">
                <a:solidFill>
                  <a:schemeClr val="tx2"/>
                </a:solidFill>
                <a:latin typeface="Cambria" pitchFamily="18" charset="0"/>
              </a:rPr>
              <a:t>is commonly defined as love of and/or devotion to one's country.</a:t>
            </a:r>
            <a:br>
              <a:rPr lang="en-US" dirty="0">
                <a:solidFill>
                  <a:schemeClr val="tx2"/>
                </a:solidFill>
                <a:latin typeface="Cambria" pitchFamily="18" charset="0"/>
              </a:rPr>
            </a:br>
            <a:endParaRPr lang="en-US" sz="1200" dirty="0">
              <a:solidFill>
                <a:schemeClr val="tx2"/>
              </a:solidFill>
              <a:latin typeface="Cambria" pitchFamily="18" charset="0"/>
            </a:endParaRPr>
          </a:p>
          <a:p>
            <a:pPr lvl="1">
              <a:buFont typeface="Wingdings" pitchFamily="2" charset="2"/>
              <a:buChar char="Ø"/>
            </a:pPr>
            <a:r>
              <a:rPr lang="en-US" sz="2600" b="0" i="1" dirty="0">
                <a:solidFill>
                  <a:schemeClr val="tx2"/>
                </a:solidFill>
                <a:latin typeface="Cambria" pitchFamily="18" charset="0"/>
              </a:rPr>
              <a:t>Examples of Patriotism :</a:t>
            </a:r>
          </a:p>
          <a:p>
            <a:pPr lvl="2">
              <a:buFont typeface="Wingdings" pitchFamily="2" charset="2"/>
              <a:buChar char="Ø"/>
            </a:pPr>
            <a:r>
              <a:rPr lang="en-US" i="1" dirty="0">
                <a:solidFill>
                  <a:schemeClr val="tx2"/>
                </a:solidFill>
                <a:latin typeface="Cambria" pitchFamily="18" charset="0"/>
              </a:rPr>
              <a:t>Turn out for Memorial Day.   Independence Day &amp; Veterans Day parades &amp; ceremonies. </a:t>
            </a:r>
          </a:p>
          <a:p>
            <a:pPr lvl="2">
              <a:buFont typeface="Wingdings" pitchFamily="2" charset="2"/>
              <a:buChar char="Ø"/>
            </a:pPr>
            <a:r>
              <a:rPr lang="en-US" i="1" dirty="0">
                <a:solidFill>
                  <a:schemeClr val="tx2"/>
                </a:solidFill>
                <a:latin typeface="Cambria" pitchFamily="18" charset="0"/>
              </a:rPr>
              <a:t>Learn the proper display of the Flag</a:t>
            </a:r>
          </a:p>
          <a:p>
            <a:pPr lvl="2">
              <a:buFont typeface="Wingdings" pitchFamily="2" charset="2"/>
              <a:buChar char="Ø"/>
            </a:pPr>
            <a:r>
              <a:rPr lang="en-US" i="1" dirty="0">
                <a:solidFill>
                  <a:schemeClr val="tx2"/>
                </a:solidFill>
                <a:latin typeface="Cambria" pitchFamily="18" charset="0"/>
              </a:rPr>
              <a:t>Learn the “Pledge of Allegiance”</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Health</a:t>
            </a:r>
          </a:p>
        </p:txBody>
      </p:sp>
      <p:sp>
        <p:nvSpPr>
          <p:cNvPr id="114691" name="Rectangle 3"/>
          <p:cNvSpPr>
            <a:spLocks noGrp="1" noChangeArrowheads="1"/>
          </p:cNvSpPr>
          <p:nvPr>
            <p:ph type="body" idx="1"/>
          </p:nvPr>
        </p:nvSpPr>
        <p:spPr>
          <a:xfrm>
            <a:off x="1981200" y="1143000"/>
            <a:ext cx="7010400" cy="5105400"/>
          </a:xfrm>
        </p:spPr>
        <p:txBody>
          <a:bodyPr/>
          <a:lstStyle/>
          <a:p>
            <a:pPr>
              <a:buFont typeface="Wingdings" pitchFamily="2" charset="2"/>
              <a:buChar char="Ø"/>
            </a:pPr>
            <a:r>
              <a:rPr lang="en-US" dirty="0">
                <a:solidFill>
                  <a:schemeClr val="tx2"/>
                </a:solidFill>
                <a:latin typeface="Cambria" pitchFamily="18" charset="0"/>
              </a:rPr>
              <a:t>Write an essay on how to maintain sanitary conditions to promote health in :</a:t>
            </a:r>
          </a:p>
          <a:p>
            <a:pPr lvl="1">
              <a:buFont typeface="Wingdings" pitchFamily="2" charset="2"/>
              <a:buChar char="Ø"/>
            </a:pPr>
            <a:r>
              <a:rPr lang="en-US" b="0" i="1" dirty="0">
                <a:solidFill>
                  <a:schemeClr val="tx2"/>
                </a:solidFill>
                <a:latin typeface="Cambria" pitchFamily="18" charset="0"/>
              </a:rPr>
              <a:t>Your home</a:t>
            </a:r>
          </a:p>
          <a:p>
            <a:pPr lvl="1">
              <a:buFont typeface="Wingdings" pitchFamily="2" charset="2"/>
              <a:buChar char="Ø"/>
            </a:pPr>
            <a:r>
              <a:rPr lang="en-US" b="0" i="1" dirty="0">
                <a:solidFill>
                  <a:schemeClr val="tx2"/>
                </a:solidFill>
                <a:latin typeface="Cambria" pitchFamily="18" charset="0"/>
              </a:rPr>
              <a:t>In the Post home  </a:t>
            </a:r>
            <a:r>
              <a:rPr lang="en-US" sz="2000" b="0" i="1" dirty="0">
                <a:solidFill>
                  <a:schemeClr val="tx2"/>
                </a:solidFill>
                <a:latin typeface="Cambria" pitchFamily="18" charset="0"/>
              </a:rPr>
              <a:t>(give examples of sanitation and safety standards in your Post home)</a:t>
            </a:r>
            <a:endParaRPr lang="en-US" b="0" i="1" dirty="0">
              <a:solidFill>
                <a:schemeClr val="tx2"/>
              </a:solidFill>
              <a:latin typeface="Cambria" pitchFamily="18" charset="0"/>
            </a:endParaRPr>
          </a:p>
          <a:p>
            <a:pPr lvl="1">
              <a:buFont typeface="Wingdings" pitchFamily="2" charset="2"/>
              <a:buChar char="Ø"/>
            </a:pPr>
            <a:r>
              <a:rPr lang="en-US" b="0" i="1" dirty="0">
                <a:solidFill>
                  <a:schemeClr val="tx2"/>
                </a:solidFill>
                <a:latin typeface="Cambria" pitchFamily="18" charset="0"/>
              </a:rPr>
              <a:t>In Camps &amp; Outdoors in general </a:t>
            </a:r>
            <a:r>
              <a:rPr lang="en-US" sz="2000" b="0" i="1" dirty="0">
                <a:solidFill>
                  <a:schemeClr val="tx2"/>
                </a:solidFill>
                <a:latin typeface="Cambria" pitchFamily="18" charset="0"/>
              </a:rPr>
              <a:t>(explain what you do daily to keep it.)</a:t>
            </a:r>
            <a:endParaRPr lang="en-US" b="0" i="1" dirty="0">
              <a:solidFill>
                <a:schemeClr val="tx2"/>
              </a:solidFill>
              <a:latin typeface="Cambria" pitchFamily="18" charset="0"/>
            </a:endParaRP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Training</a:t>
            </a:r>
          </a:p>
        </p:txBody>
      </p:sp>
      <p:sp>
        <p:nvSpPr>
          <p:cNvPr id="114691" name="Rectangle 3"/>
          <p:cNvSpPr>
            <a:spLocks noGrp="1" noChangeArrowheads="1"/>
          </p:cNvSpPr>
          <p:nvPr>
            <p:ph type="body" idx="1"/>
          </p:nvPr>
        </p:nvSpPr>
        <p:spPr>
          <a:xfrm>
            <a:off x="1981200" y="1143000"/>
            <a:ext cx="7010400" cy="5105400"/>
          </a:xfrm>
        </p:spPr>
        <p:txBody>
          <a:bodyPr/>
          <a:lstStyle/>
          <a:p>
            <a:pPr>
              <a:buFont typeface="Wingdings" pitchFamily="2" charset="2"/>
              <a:buChar char="Ø"/>
            </a:pPr>
            <a:r>
              <a:rPr lang="en-US" dirty="0">
                <a:solidFill>
                  <a:schemeClr val="tx2"/>
                </a:solidFill>
                <a:latin typeface="Cambria" pitchFamily="18" charset="0"/>
              </a:rPr>
              <a:t>Become a Squadron Officer, or assist a Squadron officer(s) during and between meetings and activities.</a:t>
            </a:r>
            <a:endParaRPr lang="en-US" b="0" i="1" dirty="0">
              <a:solidFill>
                <a:schemeClr val="tx2"/>
              </a:solidFill>
              <a:latin typeface="Cambria" pitchFamily="18" charset="0"/>
            </a:endParaRP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Knowledge</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Knowledge </a:t>
            </a:r>
            <a:r>
              <a:rPr lang="en-US" sz="2400" b="0" dirty="0">
                <a:solidFill>
                  <a:schemeClr val="tx2"/>
                </a:solidFill>
                <a:latin typeface="Cambria" pitchFamily="18" charset="0"/>
              </a:rPr>
              <a:t>is defined as the state or fact of knowing.  Familiarity, awareness, or understanding gained through experience or study.</a:t>
            </a:r>
            <a:br>
              <a:rPr lang="en-US" sz="2400" b="0" dirty="0">
                <a:solidFill>
                  <a:schemeClr val="tx2"/>
                </a:solidFill>
                <a:latin typeface="Cambria" pitchFamily="18" charset="0"/>
              </a:rPr>
            </a:br>
            <a:endParaRPr lang="en-US" sz="800" b="0" dirty="0">
              <a:solidFill>
                <a:schemeClr val="tx2"/>
              </a:solidFill>
              <a:latin typeface="Cambria" pitchFamily="18" charset="0"/>
            </a:endParaRPr>
          </a:p>
          <a:p>
            <a:pPr lvl="1" algn="just">
              <a:buFont typeface="Wingdings" pitchFamily="2" charset="2"/>
              <a:buChar char="Ø"/>
            </a:pPr>
            <a:r>
              <a:rPr lang="en-US" sz="2800" b="0" dirty="0">
                <a:solidFill>
                  <a:schemeClr val="tx2"/>
                </a:solidFill>
                <a:latin typeface="Gill Sans MT Condensed" pitchFamily="34" charset="0"/>
              </a:rPr>
              <a:t>Maintain a passing mark in school. </a:t>
            </a:r>
          </a:p>
          <a:p>
            <a:pPr lvl="1" algn="just">
              <a:buFont typeface="Wingdings" pitchFamily="2" charset="2"/>
              <a:buChar char="Ø"/>
            </a:pPr>
            <a:r>
              <a:rPr lang="en-US" sz="2800" b="0" dirty="0">
                <a:solidFill>
                  <a:schemeClr val="tx2"/>
                </a:solidFill>
                <a:latin typeface="Gill Sans MT Condensed" pitchFamily="34" charset="0"/>
              </a:rPr>
              <a:t>Know the instructions for the ten ideals and five points of service. Explain what each individual part means. This may be written or oral. </a:t>
            </a:r>
          </a:p>
          <a:p>
            <a:pPr lvl="1" algn="just">
              <a:buFont typeface="Wingdings" pitchFamily="2" charset="2"/>
              <a:buChar char="Ø"/>
            </a:pPr>
            <a:r>
              <a:rPr lang="en-US" sz="2800" b="0" dirty="0">
                <a:solidFill>
                  <a:schemeClr val="tx2"/>
                </a:solidFill>
                <a:latin typeface="Gill Sans MT Condensed" pitchFamily="34" charset="0"/>
              </a:rPr>
              <a:t>Know what the SAL Emblem stands for. Explain orally what each part of the Emblem stands for. If possible, use an Emblem which comes apart so that the Emblem can be put together as it is being explained. </a:t>
            </a:r>
            <a:endParaRPr lang="en-US" sz="3200" dirty="0">
              <a:solidFill>
                <a:schemeClr val="tx2"/>
              </a:solidFill>
              <a:latin typeface="Gill Sans MT Condensed" pitchFamily="34" charset="0"/>
            </a:endParaRP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Honor</a:t>
            </a:r>
          </a:p>
        </p:txBody>
      </p:sp>
      <p:sp>
        <p:nvSpPr>
          <p:cNvPr id="114691" name="Rectangle 3"/>
          <p:cNvSpPr>
            <a:spLocks noGrp="1" noChangeArrowheads="1"/>
          </p:cNvSpPr>
          <p:nvPr>
            <p:ph type="body" idx="1"/>
          </p:nvPr>
        </p:nvSpPr>
        <p:spPr>
          <a:xfrm>
            <a:off x="2133600" y="1143000"/>
            <a:ext cx="6705600" cy="4514850"/>
          </a:xfrm>
        </p:spPr>
        <p:txBody>
          <a:bodyPr/>
          <a:lstStyle/>
          <a:p>
            <a:pPr>
              <a:buFont typeface="Wingdings" pitchFamily="2" charset="2"/>
              <a:buChar char="Ø"/>
            </a:pPr>
            <a:r>
              <a:rPr lang="en-US" sz="3200" b="1" i="1" dirty="0">
                <a:solidFill>
                  <a:schemeClr val="tx2"/>
                </a:solidFill>
                <a:latin typeface="Cambria" pitchFamily="18" charset="0"/>
              </a:rPr>
              <a:t>Honor</a:t>
            </a:r>
            <a:r>
              <a:rPr lang="en-US" sz="3200" dirty="0">
                <a:solidFill>
                  <a:schemeClr val="tx2"/>
                </a:solidFill>
                <a:latin typeface="Cambria" pitchFamily="18" charset="0"/>
              </a:rPr>
              <a:t> </a:t>
            </a:r>
            <a:r>
              <a:rPr lang="en-US" dirty="0">
                <a:solidFill>
                  <a:schemeClr val="tx2"/>
                </a:solidFill>
                <a:latin typeface="Cambria" pitchFamily="18" charset="0"/>
              </a:rPr>
              <a:t>is defined as high respect, as that shown for special merit. </a:t>
            </a:r>
            <a:br>
              <a:rPr lang="en-US" dirty="0">
                <a:solidFill>
                  <a:schemeClr val="tx2"/>
                </a:solidFill>
                <a:latin typeface="Cambria" pitchFamily="18" charset="0"/>
              </a:rPr>
            </a:br>
            <a:endParaRPr lang="en-US" sz="1200" dirty="0">
              <a:solidFill>
                <a:schemeClr val="tx2"/>
              </a:solidFill>
              <a:latin typeface="Cambria" pitchFamily="18" charset="0"/>
            </a:endParaRPr>
          </a:p>
          <a:p>
            <a:pPr>
              <a:buNone/>
            </a:pPr>
            <a:endParaRPr lang="en-US" sz="800" b="0" dirty="0">
              <a:solidFill>
                <a:schemeClr val="tx2"/>
              </a:solidFill>
              <a:latin typeface="Cambria" pitchFamily="18" charset="0"/>
            </a:endParaRPr>
          </a:p>
          <a:p>
            <a:pPr lvl="1" algn="just">
              <a:buFont typeface="Wingdings" pitchFamily="2" charset="2"/>
              <a:buChar char="Ø"/>
            </a:pPr>
            <a:r>
              <a:rPr lang="en-US" sz="2800" b="0" dirty="0">
                <a:solidFill>
                  <a:schemeClr val="tx2"/>
                </a:solidFill>
                <a:latin typeface="Gill Sans MT Condensed" pitchFamily="34" charset="0"/>
              </a:rPr>
              <a:t>Honorable service in the Squadron over a period of six (6) months shall qualify you for this award.</a:t>
            </a:r>
          </a:p>
          <a:p>
            <a:pPr lvl="1" algn="just">
              <a:buFont typeface="Wingdings" pitchFamily="2" charset="2"/>
              <a:buChar char="Ø"/>
            </a:pPr>
            <a:r>
              <a:rPr lang="en-US" sz="2800" b="0" dirty="0">
                <a:solidFill>
                  <a:schemeClr val="tx2"/>
                </a:solidFill>
                <a:latin typeface="Gill Sans MT Condensed" pitchFamily="34" charset="0"/>
              </a:rPr>
              <a:t>Honesty of actions and purpose, and truthfulness will help you achieve this.</a:t>
            </a:r>
            <a:endParaRPr lang="en-US" sz="3200" dirty="0">
              <a:solidFill>
                <a:schemeClr val="tx2"/>
              </a:solidFill>
              <a:latin typeface="Gill Sans MT Condensed" pitchFamily="34" charset="0"/>
            </a:endParaRP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Faith</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Faith </a:t>
            </a:r>
            <a:r>
              <a:rPr lang="en-US" sz="2400" b="0" dirty="0">
                <a:solidFill>
                  <a:schemeClr val="tx2"/>
                </a:solidFill>
                <a:latin typeface="Cambria" pitchFamily="18" charset="0"/>
              </a:rPr>
              <a:t>is defined as a c</a:t>
            </a:r>
            <a:r>
              <a:rPr lang="en-US" sz="2400" dirty="0">
                <a:solidFill>
                  <a:schemeClr val="tx2"/>
                </a:solidFill>
                <a:latin typeface="Cambria" pitchFamily="18" charset="0"/>
              </a:rPr>
              <a:t>onfident belief in the truth, value, or trustworthiness of a person, idea, or thing.  Belief that does not rest on logical proof or material evidence</a:t>
            </a:r>
            <a:br>
              <a:rPr lang="en-US" sz="2400" dirty="0">
                <a:solidFill>
                  <a:schemeClr val="tx2"/>
                </a:solidFill>
                <a:latin typeface="Cambria" pitchFamily="18" charset="0"/>
              </a:rPr>
            </a:br>
            <a:endParaRPr lang="en-US" sz="1200" dirty="0">
              <a:solidFill>
                <a:schemeClr val="tx2"/>
              </a:solidFill>
              <a:latin typeface="Cambria" pitchFamily="18" charset="0"/>
            </a:endParaRPr>
          </a:p>
          <a:p>
            <a:pPr lvl="1" algn="just">
              <a:buFont typeface="Wingdings" pitchFamily="2" charset="2"/>
              <a:buChar char="Ø"/>
            </a:pPr>
            <a:r>
              <a:rPr lang="en-US" sz="2800" b="0" dirty="0">
                <a:solidFill>
                  <a:schemeClr val="tx2"/>
                </a:solidFill>
                <a:latin typeface="Gill Sans MT Condensed" pitchFamily="34" charset="0"/>
              </a:rPr>
              <a:t>Good conduct and willingness to obey instructions over a period of six months will earn the Squadron’s recognition of your faith in its leadership and ideals</a:t>
            </a:r>
            <a:endParaRPr lang="en-US" sz="3200" dirty="0">
              <a:solidFill>
                <a:schemeClr val="tx2"/>
              </a:solidFill>
              <a:latin typeface="Gill Sans MT Condensed" pitchFamily="34" charset="0"/>
            </a:endParaRP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Helpfulness</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Helpfulness </a:t>
            </a:r>
            <a:r>
              <a:rPr lang="en-US" sz="2400" b="0" dirty="0">
                <a:solidFill>
                  <a:schemeClr val="tx2"/>
                </a:solidFill>
                <a:latin typeface="Cambria" pitchFamily="18" charset="0"/>
              </a:rPr>
              <a:t>is defined as providing assistance; useful. </a:t>
            </a:r>
            <a:br>
              <a:rPr lang="en-US" sz="2400" b="0" dirty="0">
                <a:solidFill>
                  <a:schemeClr val="tx2"/>
                </a:solidFill>
                <a:latin typeface="Cambria" pitchFamily="18" charset="0"/>
              </a:rPr>
            </a:br>
            <a:endParaRPr lang="en-US" sz="1200" dirty="0">
              <a:solidFill>
                <a:schemeClr val="tx2"/>
              </a:solidFill>
              <a:latin typeface="Cambria" pitchFamily="18" charset="0"/>
            </a:endParaRPr>
          </a:p>
          <a:p>
            <a:pPr lvl="1" algn="just">
              <a:buFont typeface="Wingdings" pitchFamily="2" charset="2"/>
              <a:buChar char="Ø"/>
            </a:pPr>
            <a:r>
              <a:rPr lang="en-US" b="0" dirty="0">
                <a:solidFill>
                  <a:schemeClr val="tx2"/>
                </a:solidFill>
                <a:latin typeface="Cambria" pitchFamily="18" charset="0"/>
              </a:rPr>
              <a:t>Develop reasonably consistent attendance at meetings and other functions. </a:t>
            </a:r>
          </a:p>
          <a:p>
            <a:pPr lvl="1" algn="just">
              <a:buFont typeface="Wingdings" pitchFamily="2" charset="2"/>
              <a:buChar char="Ø"/>
            </a:pPr>
            <a:r>
              <a:rPr lang="en-US" b="0" dirty="0">
                <a:solidFill>
                  <a:schemeClr val="tx2"/>
                </a:solidFill>
                <a:latin typeface="Cambria" pitchFamily="18" charset="0"/>
              </a:rPr>
              <a:t>Volunteer for tasks for the good of the Squadron and be reliable in carrying out your part. </a:t>
            </a:r>
          </a:p>
          <a:p>
            <a:pPr lvl="1" algn="just">
              <a:buFont typeface="Wingdings" pitchFamily="2" charset="2"/>
              <a:buChar char="Ø"/>
            </a:pPr>
            <a:r>
              <a:rPr lang="en-US" b="0" dirty="0">
                <a:solidFill>
                  <a:schemeClr val="tx2"/>
                </a:solidFill>
                <a:latin typeface="Cambria" pitchFamily="18" charset="0"/>
              </a:rPr>
              <a:t>Help promote your Squadron by signing up at least one new member, and help collect dues from existing members.</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Courtesy</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Courtesy </a:t>
            </a:r>
            <a:r>
              <a:rPr lang="en-US" sz="2400" b="0" dirty="0">
                <a:solidFill>
                  <a:schemeClr val="tx2"/>
                </a:solidFill>
                <a:latin typeface="Cambria" pitchFamily="18" charset="0"/>
              </a:rPr>
              <a:t>is defined as polite behavior.</a:t>
            </a:r>
            <a:br>
              <a:rPr lang="en-US" sz="2400" b="0" dirty="0">
                <a:solidFill>
                  <a:schemeClr val="tx2"/>
                </a:solidFill>
                <a:latin typeface="Cambria" pitchFamily="18" charset="0"/>
              </a:rPr>
            </a:br>
            <a:endParaRPr lang="en-US" sz="1200" dirty="0">
              <a:solidFill>
                <a:schemeClr val="tx2"/>
              </a:solidFill>
              <a:latin typeface="Cambria" pitchFamily="18" charset="0"/>
            </a:endParaRPr>
          </a:p>
          <a:p>
            <a:pPr lvl="1" algn="just">
              <a:buFont typeface="Wingdings" pitchFamily="2" charset="2"/>
              <a:buChar char="Ø"/>
            </a:pPr>
            <a:r>
              <a:rPr lang="en-US" b="0" dirty="0">
                <a:solidFill>
                  <a:schemeClr val="tx2"/>
                </a:solidFill>
                <a:latin typeface="Cambria" pitchFamily="18" charset="0"/>
              </a:rPr>
              <a:t>Apply yourself diligently to show you are polite and respectful to your comrades, officers, Legionnaires and others with whom you come in contact.</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Reverence</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Reverence </a:t>
            </a:r>
            <a:r>
              <a:rPr lang="en-US" sz="2400" b="0" dirty="0">
                <a:solidFill>
                  <a:schemeClr val="tx2"/>
                </a:solidFill>
                <a:latin typeface="Cambria" pitchFamily="18" charset="0"/>
              </a:rPr>
              <a:t>is defined as feeling of profound awe and respect; venerate.  An act of showing respect.</a:t>
            </a:r>
            <a:br>
              <a:rPr lang="en-US" sz="2400" b="0" dirty="0">
                <a:solidFill>
                  <a:schemeClr val="tx2"/>
                </a:solidFill>
                <a:latin typeface="Cambria" pitchFamily="18" charset="0"/>
              </a:rPr>
            </a:br>
            <a:endParaRPr lang="en-US" sz="1200" dirty="0">
              <a:solidFill>
                <a:schemeClr val="tx2"/>
              </a:solidFill>
              <a:latin typeface="Cambria" pitchFamily="18" charset="0"/>
            </a:endParaRPr>
          </a:p>
          <a:p>
            <a:pPr lvl="1" algn="just">
              <a:buFont typeface="Wingdings" pitchFamily="2" charset="2"/>
              <a:buChar char="Ø"/>
            </a:pPr>
            <a:r>
              <a:rPr lang="en-US" b="0" dirty="0">
                <a:solidFill>
                  <a:schemeClr val="tx2"/>
                </a:solidFill>
                <a:latin typeface="Cambria" pitchFamily="18" charset="0"/>
              </a:rPr>
              <a:t>Be active in your local religious organization of choice.</a:t>
            </a:r>
          </a:p>
          <a:p>
            <a:pPr lvl="1" algn="just">
              <a:buFont typeface="Wingdings" pitchFamily="2" charset="2"/>
              <a:buChar char="Ø"/>
            </a:pPr>
            <a:r>
              <a:rPr lang="en-US" b="0" dirty="0">
                <a:solidFill>
                  <a:schemeClr val="tx2"/>
                </a:solidFill>
                <a:latin typeface="Cambria" pitchFamily="18" charset="0"/>
              </a:rPr>
              <a:t>Assist the Post in placing flowers and/or flags on Veterans graves.</a:t>
            </a:r>
          </a:p>
          <a:p>
            <a:pPr lvl="1" algn="just">
              <a:buFont typeface="Wingdings" pitchFamily="2" charset="2"/>
              <a:buChar char="Ø"/>
            </a:pPr>
            <a:r>
              <a:rPr lang="en-US" b="0" dirty="0">
                <a:solidFill>
                  <a:schemeClr val="tx2"/>
                </a:solidFill>
                <a:latin typeface="Cambria" pitchFamily="18" charset="0"/>
              </a:rPr>
              <a:t>Assist your Post/Squadron Chaplin during services or ceremony.</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790700" y="19050"/>
            <a:ext cx="7315199" cy="723900"/>
          </a:xfrm>
        </p:spPr>
        <p:txBody>
          <a:bodyPr/>
          <a:lstStyle/>
          <a:p>
            <a:pPr algn="ctr"/>
            <a:r>
              <a:rPr lang="en-US" sz="4000" u="sng" dirty="0">
                <a:solidFill>
                  <a:srgbClr val="0000CC"/>
                </a:solidFill>
                <a:latin typeface="Rockwell Condensed" pitchFamily="18" charset="0"/>
              </a:rPr>
              <a:t>Comradeship</a:t>
            </a:r>
          </a:p>
        </p:txBody>
      </p:sp>
      <p:sp>
        <p:nvSpPr>
          <p:cNvPr id="114691" name="Rectangle 3"/>
          <p:cNvSpPr>
            <a:spLocks noGrp="1" noChangeArrowheads="1"/>
          </p:cNvSpPr>
          <p:nvPr>
            <p:ph type="body" idx="1"/>
          </p:nvPr>
        </p:nvSpPr>
        <p:spPr>
          <a:xfrm>
            <a:off x="2133600" y="990600"/>
            <a:ext cx="6705600" cy="5410200"/>
          </a:xfrm>
        </p:spPr>
        <p:txBody>
          <a:bodyPr/>
          <a:lstStyle/>
          <a:p>
            <a:pPr>
              <a:buFont typeface="Wingdings" pitchFamily="2" charset="2"/>
              <a:buChar char="Ø"/>
            </a:pPr>
            <a:r>
              <a:rPr lang="en-US" sz="3200" b="1" i="1" dirty="0">
                <a:solidFill>
                  <a:schemeClr val="tx2"/>
                </a:solidFill>
                <a:latin typeface="Cambria" pitchFamily="18" charset="0"/>
              </a:rPr>
              <a:t>Comradeship </a:t>
            </a:r>
            <a:r>
              <a:rPr lang="en-US" sz="2400" b="0" dirty="0">
                <a:solidFill>
                  <a:schemeClr val="tx2"/>
                </a:solidFill>
                <a:latin typeface="Cambria" pitchFamily="18" charset="0"/>
              </a:rPr>
              <a:t>is defined as the state of being a comrade, intimate fellowship.  The company, friendship</a:t>
            </a:r>
            <a:r>
              <a:rPr lang="en-US" sz="2400" dirty="0">
                <a:solidFill>
                  <a:schemeClr val="tx2"/>
                </a:solidFill>
                <a:latin typeface="Cambria" pitchFamily="18" charset="0"/>
              </a:rPr>
              <a:t> or fellow purpose of others.</a:t>
            </a:r>
            <a:br>
              <a:rPr lang="en-US" sz="2400" b="0" dirty="0">
                <a:solidFill>
                  <a:schemeClr val="tx2"/>
                </a:solidFill>
                <a:latin typeface="Cambria" pitchFamily="18" charset="0"/>
              </a:rPr>
            </a:br>
            <a:endParaRPr lang="en-US" sz="1200" dirty="0">
              <a:solidFill>
                <a:schemeClr val="tx2"/>
              </a:solidFill>
              <a:latin typeface="Cambria" pitchFamily="18" charset="0"/>
            </a:endParaRPr>
          </a:p>
          <a:p>
            <a:pPr lvl="1" algn="just">
              <a:buFont typeface="Wingdings" pitchFamily="2" charset="2"/>
              <a:buChar char="Ø"/>
            </a:pPr>
            <a:r>
              <a:rPr lang="en-US" b="0" dirty="0">
                <a:solidFill>
                  <a:schemeClr val="tx2"/>
                </a:solidFill>
                <a:latin typeface="Cambria" pitchFamily="18" charset="0"/>
              </a:rPr>
              <a:t>Show the tie that binds you to the Squadron and to the American Legion by helping in the American Legion programs.; thus aiding Disabled Veterans (e.g. Annual Poppy Sale, Gift to Yanks, Blood Drive)</a:t>
            </a:r>
          </a:p>
          <a:p>
            <a:pPr lvl="1" algn="just">
              <a:buFont typeface="Wingdings" pitchFamily="2" charset="2"/>
              <a:buChar char="Ø"/>
            </a:pPr>
            <a:r>
              <a:rPr lang="en-US" b="0" dirty="0">
                <a:solidFill>
                  <a:schemeClr val="tx2"/>
                </a:solidFill>
                <a:latin typeface="Cambria" pitchFamily="18" charset="0"/>
              </a:rPr>
              <a:t>Help cheer some Veterans in a hospital or in his home.</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1851025" y="19050"/>
            <a:ext cx="7197725" cy="723900"/>
          </a:xfrm>
        </p:spPr>
        <p:txBody>
          <a:bodyPr/>
          <a:lstStyle/>
          <a:p>
            <a:pPr algn="ctr"/>
            <a:r>
              <a:rPr lang="en-US" sz="4000" u="sng" dirty="0">
                <a:solidFill>
                  <a:srgbClr val="0000CC"/>
                </a:solidFill>
                <a:latin typeface="Rockwell Condensed" pitchFamily="18" charset="0"/>
              </a:rPr>
              <a:t>The Ten Ideals</a:t>
            </a:r>
          </a:p>
        </p:txBody>
      </p:sp>
      <p:sp>
        <p:nvSpPr>
          <p:cNvPr id="114691" name="Rectangle 3"/>
          <p:cNvSpPr>
            <a:spLocks noGrp="1" noChangeArrowheads="1"/>
          </p:cNvSpPr>
          <p:nvPr>
            <p:ph type="body" idx="1"/>
          </p:nvPr>
        </p:nvSpPr>
        <p:spPr>
          <a:xfrm>
            <a:off x="2133600" y="838200"/>
            <a:ext cx="4133850" cy="5638800"/>
          </a:xfrm>
        </p:spPr>
        <p:txBody>
          <a:bodyPr/>
          <a:lstStyle/>
          <a:p>
            <a:pPr algn="just">
              <a:buFont typeface="Wingdings" pitchFamily="2" charset="2"/>
              <a:buChar char="Ø"/>
            </a:pPr>
            <a:r>
              <a:rPr lang="en-US" dirty="0">
                <a:solidFill>
                  <a:schemeClr val="tx2"/>
                </a:solidFill>
                <a:latin typeface="Cambria" pitchFamily="18" charset="0"/>
              </a:rPr>
              <a:t>A National Award of recognition may be presented to those who have completed the </a:t>
            </a:r>
            <a:r>
              <a:rPr lang="en-US" b="1" i="1" dirty="0">
                <a:solidFill>
                  <a:schemeClr val="tx2"/>
                </a:solidFill>
                <a:latin typeface="Cambria" pitchFamily="18" charset="0"/>
              </a:rPr>
              <a:t>Ten Ideals Program. </a:t>
            </a:r>
            <a:br>
              <a:rPr lang="en-US" b="1" i="1" dirty="0">
                <a:solidFill>
                  <a:schemeClr val="tx2"/>
                </a:solidFill>
                <a:latin typeface="Cambria" pitchFamily="18" charset="0"/>
              </a:rPr>
            </a:br>
            <a:endParaRPr lang="en-US" sz="1200" b="1" i="1" dirty="0">
              <a:solidFill>
                <a:schemeClr val="tx2"/>
              </a:solidFill>
              <a:latin typeface="Cambria" pitchFamily="18" charset="0"/>
            </a:endParaRPr>
          </a:p>
          <a:p>
            <a:pPr algn="just">
              <a:buFont typeface="Wingdings" pitchFamily="2" charset="2"/>
              <a:buChar char="Ø"/>
            </a:pPr>
            <a:r>
              <a:rPr lang="en-US" dirty="0">
                <a:solidFill>
                  <a:schemeClr val="tx2"/>
                </a:solidFill>
                <a:latin typeface="Cambria" pitchFamily="18" charset="0"/>
              </a:rPr>
              <a:t>This medal is available through :</a:t>
            </a:r>
            <a:br>
              <a:rPr lang="en-US" dirty="0">
                <a:solidFill>
                  <a:schemeClr val="tx2"/>
                </a:solidFill>
                <a:latin typeface="Cambria" pitchFamily="18" charset="0"/>
              </a:rPr>
            </a:br>
            <a:endParaRPr lang="en-US" dirty="0">
              <a:solidFill>
                <a:schemeClr val="tx2"/>
              </a:solidFill>
              <a:latin typeface="Cambria" pitchFamily="18" charset="0"/>
            </a:endParaRPr>
          </a:p>
          <a:p>
            <a:pPr algn="ctr">
              <a:buNone/>
            </a:pPr>
            <a:r>
              <a:rPr lang="en-US" i="1" dirty="0">
                <a:solidFill>
                  <a:schemeClr val="tx2"/>
                </a:solidFill>
                <a:latin typeface="Rockwell Condensed" pitchFamily="18" charset="0"/>
              </a:rPr>
              <a:t>    National Emblem Sales,              The American Legion,       PO Box 1050        Indianapolis, Indiana 46206. </a:t>
            </a:r>
          </a:p>
        </p:txBody>
      </p:sp>
      <p:pic>
        <p:nvPicPr>
          <p:cNvPr id="4" name="Picture 6" descr="http://www.sal.legion.org/images/salcolor.gif"/>
          <p:cNvPicPr>
            <a:picLocks noChangeAspect="1" noChangeArrowheads="1"/>
          </p:cNvPicPr>
          <p:nvPr/>
        </p:nvPicPr>
        <p:blipFill>
          <a:blip r:embed="rId3" cstate="print"/>
          <a:srcRect/>
          <a:stretch>
            <a:fillRect/>
          </a:stretch>
        </p:blipFill>
        <p:spPr bwMode="auto">
          <a:xfrm>
            <a:off x="171450" y="190500"/>
            <a:ext cx="1407760" cy="1752601"/>
          </a:xfrm>
          <a:prstGeom prst="rect">
            <a:avLst/>
          </a:prstGeom>
          <a:noFill/>
          <a:ln w="9525">
            <a:noFill/>
            <a:miter lim="800000"/>
            <a:headEnd/>
            <a:tailEnd/>
          </a:ln>
        </p:spPr>
      </p:pic>
      <p:pic>
        <p:nvPicPr>
          <p:cNvPr id="6" name="Picture 5" descr="517010.jpg"/>
          <p:cNvPicPr>
            <a:picLocks noChangeAspect="1"/>
          </p:cNvPicPr>
          <p:nvPr/>
        </p:nvPicPr>
        <p:blipFill>
          <a:blip r:embed="rId4" cstate="print"/>
          <a:stretch>
            <a:fillRect/>
          </a:stretch>
        </p:blipFill>
        <p:spPr>
          <a:xfrm>
            <a:off x="6934200" y="1219200"/>
            <a:ext cx="1736976" cy="323981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2771775" y="1524000"/>
            <a:ext cx="3600450" cy="649288"/>
          </a:xfrm>
          <a:noFill/>
        </p:spPr>
        <p:txBody>
          <a:bodyPr/>
          <a:lstStyle/>
          <a:p>
            <a:pPr algn="ctr"/>
            <a:r>
              <a:rPr lang="en-US" sz="4400" dirty="0">
                <a:solidFill>
                  <a:srgbClr val="FFFFFF"/>
                </a:solidFill>
                <a:latin typeface="Rockwell Condensed" pitchFamily="18" charset="0"/>
              </a:rPr>
              <a:t>The Ten Ideals</a:t>
            </a:r>
            <a:endParaRPr lang="uk-UA" sz="4400" dirty="0">
              <a:solidFill>
                <a:srgbClr val="FFFFFF"/>
              </a:solidFill>
            </a:endParaRPr>
          </a:p>
        </p:txBody>
      </p:sp>
      <p:sp>
        <p:nvSpPr>
          <p:cNvPr id="34819" name="Rectangle 3"/>
          <p:cNvSpPr>
            <a:spLocks noGrp="1" noChangeArrowheads="1"/>
          </p:cNvSpPr>
          <p:nvPr>
            <p:ph type="subTitle" idx="1"/>
          </p:nvPr>
        </p:nvSpPr>
        <p:spPr>
          <a:xfrm>
            <a:off x="76200" y="152400"/>
            <a:ext cx="6400800" cy="762000"/>
          </a:xfrm>
        </p:spPr>
        <p:txBody>
          <a:bodyPr/>
          <a:lstStyle/>
          <a:p>
            <a:pPr algn="ctr"/>
            <a:r>
              <a:rPr lang="en-US" sz="3600" i="1" dirty="0">
                <a:solidFill>
                  <a:srgbClr val="FFC000"/>
                </a:solidFill>
                <a:latin typeface="Times New Roman" pitchFamily="18" charset="0"/>
                <a:cs typeface="Times New Roman" pitchFamily="18" charset="0"/>
              </a:rPr>
              <a:t>Sons of The American Legion</a:t>
            </a:r>
            <a:endParaRPr lang="uk-UA" sz="3600" i="1" dirty="0">
              <a:solidFill>
                <a:srgbClr val="FFC000"/>
              </a:solidFill>
              <a:latin typeface="Times New Roman" pitchFamily="18" charset="0"/>
              <a:cs typeface="Times New Roman" pitchFamily="18" charset="0"/>
            </a:endParaRPr>
          </a:p>
        </p:txBody>
      </p:sp>
      <p:pic>
        <p:nvPicPr>
          <p:cNvPr id="4" name="Picture 6" descr="http://www.sal.legion.org/images/salcolor.gif"/>
          <p:cNvPicPr>
            <a:picLocks noChangeAspect="1" noChangeArrowheads="1"/>
          </p:cNvPicPr>
          <p:nvPr/>
        </p:nvPicPr>
        <p:blipFill>
          <a:blip r:embed="rId2" cstate="print"/>
          <a:srcRect/>
          <a:stretch>
            <a:fillRect/>
          </a:stretch>
        </p:blipFill>
        <p:spPr bwMode="auto">
          <a:xfrm>
            <a:off x="7186612" y="304799"/>
            <a:ext cx="1652588" cy="2057401"/>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plate">
  <a:themeElements>
    <a:clrScheme name="template 5">
      <a:dk1>
        <a:srgbClr val="4D4D4D"/>
      </a:dk1>
      <a:lt1>
        <a:srgbClr val="FFFFFF"/>
      </a:lt1>
      <a:dk2>
        <a:srgbClr val="000000"/>
      </a:dk2>
      <a:lt2>
        <a:srgbClr val="800000"/>
      </a:lt2>
      <a:accent1>
        <a:srgbClr val="FF5050"/>
      </a:accent1>
      <a:accent2>
        <a:srgbClr val="CC0000"/>
      </a:accent2>
      <a:accent3>
        <a:srgbClr val="FFFFFF"/>
      </a:accent3>
      <a:accent4>
        <a:srgbClr val="404040"/>
      </a:accent4>
      <a:accent5>
        <a:srgbClr val="FFB3B3"/>
      </a:accent5>
      <a:accent6>
        <a:srgbClr val="B90000"/>
      </a:accent6>
      <a:hlink>
        <a:srgbClr val="FF0000"/>
      </a:hlink>
      <a:folHlink>
        <a:srgbClr val="EAEAEA"/>
      </a:folHlink>
    </a:clrScheme>
    <a:fontScheme name="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mplate 1">
        <a:dk1>
          <a:srgbClr val="111111"/>
        </a:dk1>
        <a:lt1>
          <a:srgbClr val="FFFFFF"/>
        </a:lt1>
        <a:dk2>
          <a:srgbClr val="000000"/>
        </a:dk2>
        <a:lt2>
          <a:srgbClr val="800000"/>
        </a:lt2>
        <a:accent1>
          <a:srgbClr val="CC0000"/>
        </a:accent1>
        <a:accent2>
          <a:srgbClr val="FFFF99"/>
        </a:accent2>
        <a:accent3>
          <a:srgbClr val="FFFFFF"/>
        </a:accent3>
        <a:accent4>
          <a:srgbClr val="0D0D0D"/>
        </a:accent4>
        <a:accent5>
          <a:srgbClr val="E2AAAA"/>
        </a:accent5>
        <a:accent6>
          <a:srgbClr val="E7E78A"/>
        </a:accent6>
        <a:hlink>
          <a:srgbClr val="B2B2B2"/>
        </a:hlink>
        <a:folHlink>
          <a:srgbClr val="EAEAEA"/>
        </a:folHlink>
      </a:clrScheme>
      <a:clrMap bg1="lt1" tx1="dk1" bg2="lt2" tx2="dk2" accent1="accent1" accent2="accent2" accent3="accent3" accent4="accent4" accent5="accent5" accent6="accent6" hlink="hlink" folHlink="folHlink"/>
    </a:extraClrScheme>
    <a:extraClrScheme>
      <a:clrScheme name="template 2">
        <a:dk1>
          <a:srgbClr val="111111"/>
        </a:dk1>
        <a:lt1>
          <a:srgbClr val="FFFFFF"/>
        </a:lt1>
        <a:dk2>
          <a:srgbClr val="000000"/>
        </a:dk2>
        <a:lt2>
          <a:srgbClr val="990000"/>
        </a:lt2>
        <a:accent1>
          <a:srgbClr val="FF5050"/>
        </a:accent1>
        <a:accent2>
          <a:srgbClr val="CC0000"/>
        </a:accent2>
        <a:accent3>
          <a:srgbClr val="FFFFFF"/>
        </a:accent3>
        <a:accent4>
          <a:srgbClr val="0D0D0D"/>
        </a:accent4>
        <a:accent5>
          <a:srgbClr val="FFB3B3"/>
        </a:accent5>
        <a:accent6>
          <a:srgbClr val="B90000"/>
        </a:accent6>
        <a:hlink>
          <a:srgbClr val="FF0000"/>
        </a:hlink>
        <a:folHlink>
          <a:srgbClr val="EAEAEA"/>
        </a:folHlink>
      </a:clrScheme>
      <a:clrMap bg1="lt1" tx1="dk1" bg2="lt2" tx2="dk2" accent1="accent1" accent2="accent2" accent3="accent3" accent4="accent4" accent5="accent5" accent6="accent6" hlink="hlink" folHlink="folHlink"/>
    </a:extraClrScheme>
    <a:extraClrScheme>
      <a:clrScheme name="template 3">
        <a:dk1>
          <a:srgbClr val="4D4D4D"/>
        </a:dk1>
        <a:lt1>
          <a:srgbClr val="FFFFFF"/>
        </a:lt1>
        <a:dk2>
          <a:srgbClr val="000000"/>
        </a:dk2>
        <a:lt2>
          <a:srgbClr val="990000"/>
        </a:lt2>
        <a:accent1>
          <a:srgbClr val="FF5050"/>
        </a:accent1>
        <a:accent2>
          <a:srgbClr val="CC0000"/>
        </a:accent2>
        <a:accent3>
          <a:srgbClr val="FFFFFF"/>
        </a:accent3>
        <a:accent4>
          <a:srgbClr val="404040"/>
        </a:accent4>
        <a:accent5>
          <a:srgbClr val="FFB3B3"/>
        </a:accent5>
        <a:accent6>
          <a:srgbClr val="B90000"/>
        </a:accent6>
        <a:hlink>
          <a:srgbClr val="FF0000"/>
        </a:hlink>
        <a:folHlink>
          <a:srgbClr val="EAEAEA"/>
        </a:folHlink>
      </a:clrScheme>
      <a:clrMap bg1="lt1" tx1="dk1" bg2="lt2" tx2="dk2" accent1="accent1" accent2="accent2" accent3="accent3" accent4="accent4" accent5="accent5" accent6="accent6" hlink="hlink" folHlink="folHlink"/>
    </a:extraClrScheme>
    <a:extraClrScheme>
      <a:clrScheme name="template 4">
        <a:dk1>
          <a:srgbClr val="111111"/>
        </a:dk1>
        <a:lt1>
          <a:srgbClr val="FFFFFF"/>
        </a:lt1>
        <a:dk2>
          <a:srgbClr val="000000"/>
        </a:dk2>
        <a:lt2>
          <a:srgbClr val="600000"/>
        </a:lt2>
        <a:accent1>
          <a:srgbClr val="B40000"/>
        </a:accent1>
        <a:accent2>
          <a:srgbClr val="CC0000"/>
        </a:accent2>
        <a:accent3>
          <a:srgbClr val="FFFFFF"/>
        </a:accent3>
        <a:accent4>
          <a:srgbClr val="0D0D0D"/>
        </a:accent4>
        <a:accent5>
          <a:srgbClr val="D6AAAA"/>
        </a:accent5>
        <a:accent6>
          <a:srgbClr val="B90000"/>
        </a:accent6>
        <a:hlink>
          <a:srgbClr val="821900"/>
        </a:hlink>
        <a:folHlink>
          <a:srgbClr val="EAEAEA"/>
        </a:folHlink>
      </a:clrScheme>
      <a:clrMap bg1="lt1" tx1="dk1" bg2="lt2" tx2="dk2" accent1="accent1" accent2="accent2" accent3="accent3" accent4="accent4" accent5="accent5" accent6="accent6" hlink="hlink" folHlink="folHlink"/>
    </a:extraClrScheme>
    <a:extraClrScheme>
      <a:clrScheme name="template 5">
        <a:dk1>
          <a:srgbClr val="4D4D4D"/>
        </a:dk1>
        <a:lt1>
          <a:srgbClr val="FFFFFF"/>
        </a:lt1>
        <a:dk2>
          <a:srgbClr val="000000"/>
        </a:dk2>
        <a:lt2>
          <a:srgbClr val="800000"/>
        </a:lt2>
        <a:accent1>
          <a:srgbClr val="FF5050"/>
        </a:accent1>
        <a:accent2>
          <a:srgbClr val="CC0000"/>
        </a:accent2>
        <a:accent3>
          <a:srgbClr val="FFFFFF"/>
        </a:accent3>
        <a:accent4>
          <a:srgbClr val="404040"/>
        </a:accent4>
        <a:accent5>
          <a:srgbClr val="FFB3B3"/>
        </a:accent5>
        <a:accent6>
          <a:srgbClr val="B90000"/>
        </a:accent6>
        <a:hlink>
          <a:srgbClr val="FF0000"/>
        </a:hlink>
        <a:folHlink>
          <a:srgbClr val="EAEAEA"/>
        </a:folHlink>
      </a:clrScheme>
      <a:clrMap bg1="lt1" tx1="dk1" bg2="lt2" tx2="dk2" accent1="accent1" accent2="accent2" accent3="accent3" accent4="accent4" accent5="accent5" accent6="accent6" hlink="hlink" folHlink="folHlink"/>
    </a:extraClrScheme>
    <a:extraClrScheme>
      <a:clrScheme name="template 6">
        <a:dk1>
          <a:srgbClr val="4D4D4D"/>
        </a:dk1>
        <a:lt1>
          <a:srgbClr val="FFFFFF"/>
        </a:lt1>
        <a:dk2>
          <a:srgbClr val="000000"/>
        </a:dk2>
        <a:lt2>
          <a:srgbClr val="6C0501"/>
        </a:lt2>
        <a:accent1>
          <a:srgbClr val="7F0B02"/>
        </a:accent1>
        <a:accent2>
          <a:srgbClr val="B3250F"/>
        </a:accent2>
        <a:accent3>
          <a:srgbClr val="FFFFFF"/>
        </a:accent3>
        <a:accent4>
          <a:srgbClr val="404040"/>
        </a:accent4>
        <a:accent5>
          <a:srgbClr val="C0AAAA"/>
        </a:accent5>
        <a:accent6>
          <a:srgbClr val="A2200C"/>
        </a:accent6>
        <a:hlink>
          <a:srgbClr val="D93819"/>
        </a:hlink>
        <a:folHlink>
          <a:srgbClr val="EAEAEA"/>
        </a:folHlink>
      </a:clrScheme>
      <a:clrMap bg1="lt1" tx1="dk1" bg2="lt2" tx2="dk2" accent1="accent1" accent2="accent2" accent3="accent3" accent4="accent4" accent5="accent5" accent6="accent6" hlink="hlink" folHlink="folHlink"/>
    </a:extraClrScheme>
    <a:extraClrScheme>
      <a:clrScheme name="template 7">
        <a:dk1>
          <a:srgbClr val="4D4D4D"/>
        </a:dk1>
        <a:lt1>
          <a:srgbClr val="FFFFFF"/>
        </a:lt1>
        <a:dk2>
          <a:srgbClr val="000000"/>
        </a:dk2>
        <a:lt2>
          <a:srgbClr val="850B02"/>
        </a:lt2>
        <a:accent1>
          <a:srgbClr val="E1401E"/>
        </a:accent1>
        <a:accent2>
          <a:srgbClr val="A0A0A0"/>
        </a:accent2>
        <a:accent3>
          <a:srgbClr val="FFFFFF"/>
        </a:accent3>
        <a:accent4>
          <a:srgbClr val="404040"/>
        </a:accent4>
        <a:accent5>
          <a:srgbClr val="EEAFAB"/>
        </a:accent5>
        <a:accent6>
          <a:srgbClr val="919191"/>
        </a:accent6>
        <a:hlink>
          <a:srgbClr val="D61F00"/>
        </a:hlink>
        <a:folHlink>
          <a:srgbClr val="EAEAEA"/>
        </a:folHlink>
      </a:clrScheme>
      <a:clrMap bg1="lt1" tx1="dk1" bg2="lt2" tx2="dk2" accent1="accent1" accent2="accent2" accent3="accent3" accent4="accent4" accent5="accent5" accent6="accent6" hlink="hlink" folHlink="folHlink"/>
    </a:extraClrScheme>
    <a:extraClrScheme>
      <a:clrScheme name="template 8">
        <a:dk1>
          <a:srgbClr val="4D4D4D"/>
        </a:dk1>
        <a:lt1>
          <a:srgbClr val="FFFFFF"/>
        </a:lt1>
        <a:dk2>
          <a:srgbClr val="000000"/>
        </a:dk2>
        <a:lt2>
          <a:srgbClr val="7C0901"/>
        </a:lt2>
        <a:accent1>
          <a:srgbClr val="DD3A1A"/>
        </a:accent1>
        <a:accent2>
          <a:srgbClr val="3C3C3C"/>
        </a:accent2>
        <a:accent3>
          <a:srgbClr val="FFFFFF"/>
        </a:accent3>
        <a:accent4>
          <a:srgbClr val="404040"/>
        </a:accent4>
        <a:accent5>
          <a:srgbClr val="EBAEAB"/>
        </a:accent5>
        <a:accent6>
          <a:srgbClr val="353535"/>
        </a:accent6>
        <a:hlink>
          <a:srgbClr val="A2230E"/>
        </a:hlink>
        <a:folHlink>
          <a:srgbClr val="EAEAEA"/>
        </a:folHlink>
      </a:clrScheme>
      <a:clrMap bg1="lt1" tx1="dk1" bg2="lt2" tx2="dk2" accent1="accent1" accent2="accent2" accent3="accent3" accent4="accent4" accent5="accent5" accent6="accent6" hlink="hlink" folHlink="folHlink"/>
    </a:extraClrScheme>
    <a:extraClrScheme>
      <a:clrScheme name="template 9">
        <a:dk1>
          <a:srgbClr val="4D4D4D"/>
        </a:dk1>
        <a:lt1>
          <a:srgbClr val="FFFFFF"/>
        </a:lt1>
        <a:dk2>
          <a:srgbClr val="000000"/>
        </a:dk2>
        <a:lt2>
          <a:srgbClr val="640702"/>
        </a:lt2>
        <a:accent1>
          <a:srgbClr val="931409"/>
        </a:accent1>
        <a:accent2>
          <a:srgbClr val="CF2A12"/>
        </a:accent2>
        <a:accent3>
          <a:srgbClr val="FFFFFF"/>
        </a:accent3>
        <a:accent4>
          <a:srgbClr val="404040"/>
        </a:accent4>
        <a:accent5>
          <a:srgbClr val="C8AAAA"/>
        </a:accent5>
        <a:accent6>
          <a:srgbClr val="BB250F"/>
        </a:accent6>
        <a:hlink>
          <a:srgbClr val="010101"/>
        </a:hlink>
        <a:folHlink>
          <a:srgbClr val="EAEAEA"/>
        </a:folHlink>
      </a:clrScheme>
      <a:clrMap bg1="lt1" tx1="dk1" bg2="lt2" tx2="dk2" accent1="accent1" accent2="accent2" accent3="accent3" accent4="accent4" accent5="accent5" accent6="accent6" hlink="hlink" folHlink="folHlink"/>
    </a:extraClrScheme>
    <a:extraClrScheme>
      <a:clrScheme name="template 10">
        <a:dk1>
          <a:srgbClr val="111111"/>
        </a:dk1>
        <a:lt1>
          <a:srgbClr val="FFFFFF"/>
        </a:lt1>
        <a:dk2>
          <a:srgbClr val="000000"/>
        </a:dk2>
        <a:lt2>
          <a:srgbClr val="9A1303"/>
        </a:lt2>
        <a:accent1>
          <a:srgbClr val="FE130F"/>
        </a:accent1>
        <a:accent2>
          <a:srgbClr val="DF3A19"/>
        </a:accent2>
        <a:accent3>
          <a:srgbClr val="FFFFFF"/>
        </a:accent3>
        <a:accent4>
          <a:srgbClr val="0D0D0D"/>
        </a:accent4>
        <a:accent5>
          <a:srgbClr val="FEAAAA"/>
        </a:accent5>
        <a:accent6>
          <a:srgbClr val="CA3416"/>
        </a:accent6>
        <a:hlink>
          <a:srgbClr val="F57234"/>
        </a:hlink>
        <a:folHlink>
          <a:srgbClr val="EAEAEA"/>
        </a:folHlink>
      </a:clrScheme>
      <a:clrMap bg1="lt1" tx1="dk1" bg2="lt2" tx2="dk2" accent1="accent1" accent2="accent2" accent3="accent3" accent4="accent4" accent5="accent5" accent6="accent6" hlink="hlink" folHlink="folHlink"/>
    </a:extraClrScheme>
    <a:extraClrScheme>
      <a:clrScheme name="template 11">
        <a:dk1>
          <a:srgbClr val="111111"/>
        </a:dk1>
        <a:lt1>
          <a:srgbClr val="FFFFFF"/>
        </a:lt1>
        <a:dk2>
          <a:srgbClr val="000000"/>
        </a:dk2>
        <a:lt2>
          <a:srgbClr val="9A1303"/>
        </a:lt2>
        <a:accent1>
          <a:srgbClr val="FF540F"/>
        </a:accent1>
        <a:accent2>
          <a:srgbClr val="DF3A19"/>
        </a:accent2>
        <a:accent3>
          <a:srgbClr val="FFFFFF"/>
        </a:accent3>
        <a:accent4>
          <a:srgbClr val="0D0D0D"/>
        </a:accent4>
        <a:accent5>
          <a:srgbClr val="FFB3AA"/>
        </a:accent5>
        <a:accent6>
          <a:srgbClr val="CA3416"/>
        </a:accent6>
        <a:hlink>
          <a:srgbClr val="F57234"/>
        </a:hlink>
        <a:folHlink>
          <a:srgbClr val="EAEAEA"/>
        </a:folHlink>
      </a:clrScheme>
      <a:clrMap bg1="lt1" tx1="dk1" bg2="lt2" tx2="dk2" accent1="accent1" accent2="accent2" accent3="accent3" accent4="accent4" accent5="accent5" accent6="accent6" hlink="hlink" folHlink="folHlink"/>
    </a:extraClrScheme>
    <a:extraClrScheme>
      <a:clrScheme name="template 12">
        <a:dk1>
          <a:srgbClr val="111111"/>
        </a:dk1>
        <a:lt1>
          <a:srgbClr val="FFFFFF"/>
        </a:lt1>
        <a:dk2>
          <a:srgbClr val="000000"/>
        </a:dk2>
        <a:lt2>
          <a:srgbClr val="600000"/>
        </a:lt2>
        <a:accent1>
          <a:srgbClr val="B40000"/>
        </a:accent1>
        <a:accent2>
          <a:srgbClr val="CC0000"/>
        </a:accent2>
        <a:accent3>
          <a:srgbClr val="FFFFFF"/>
        </a:accent3>
        <a:accent4>
          <a:srgbClr val="0D0D0D"/>
        </a:accent4>
        <a:accent5>
          <a:srgbClr val="D6AAAA"/>
        </a:accent5>
        <a:accent6>
          <a:srgbClr val="B90000"/>
        </a:accent6>
        <a:hlink>
          <a:srgbClr val="EC7600"/>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124</TotalTime>
  <Words>275</Words>
  <Application>Microsoft Office PowerPoint</Application>
  <PresentationFormat>On-screen Show (4:3)</PresentationFormat>
  <Paragraphs>62</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Bodoni MT Condensed</vt:lpstr>
      <vt:lpstr>Cambria</vt:lpstr>
      <vt:lpstr>Gill Sans MT Condensed</vt:lpstr>
      <vt:lpstr>Rockwell Condensed</vt:lpstr>
      <vt:lpstr>Times New Roman</vt:lpstr>
      <vt:lpstr>Wingdings</vt:lpstr>
      <vt:lpstr>template</vt:lpstr>
      <vt:lpstr>The Ten Ideals</vt:lpstr>
      <vt:lpstr>The Ten Ideals</vt:lpstr>
      <vt:lpstr>Patriotism</vt:lpstr>
      <vt:lpstr>Health</vt:lpstr>
      <vt:lpstr>Training</vt:lpstr>
      <vt:lpstr>Knowledge</vt:lpstr>
      <vt:lpstr>Honor</vt:lpstr>
      <vt:lpstr>Faith</vt:lpstr>
      <vt:lpstr>Helpfulness</vt:lpstr>
      <vt:lpstr>Courtesy</vt:lpstr>
      <vt:lpstr>Reverence</vt:lpstr>
      <vt:lpstr>Comradeship</vt:lpstr>
      <vt:lpstr>The Ten Ideals</vt:lpstr>
      <vt:lpstr>The Ten Ideals</vt:lpstr>
    </vt:vector>
  </TitlesOfParts>
  <Company>General Electric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Ten Ideals</dc:title>
  <dc:creator>GE Transportation</dc:creator>
  <cp:lastModifiedBy>Jim</cp:lastModifiedBy>
  <cp:revision>20</cp:revision>
  <dcterms:created xsi:type="dcterms:W3CDTF">2009-02-05T22:43:21Z</dcterms:created>
  <dcterms:modified xsi:type="dcterms:W3CDTF">2019-01-26T14:21:41Z</dcterms:modified>
</cp:coreProperties>
</file>